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Arvo"/>
      <p:regular r:id="rId25"/>
      <p:bold r:id="rId26"/>
      <p:italic r:id="rId27"/>
      <p:boldItalic r:id="rId28"/>
    </p:embeddedFont>
    <p:embeddedFont>
      <p:font typeface="Fira Sans Condensed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vo-bold.fntdata"/><Relationship Id="rId25" Type="http://schemas.openxmlformats.org/officeDocument/2006/relationships/font" Target="fonts/Arvo-regular.fntdata"/><Relationship Id="rId28" Type="http://schemas.openxmlformats.org/officeDocument/2006/relationships/font" Target="fonts/Arvo-boldItalic.fntdata"/><Relationship Id="rId27" Type="http://schemas.openxmlformats.org/officeDocument/2006/relationships/font" Target="fonts/Arv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-italic.fntdata"/><Relationship Id="rId30" Type="http://schemas.openxmlformats.org/officeDocument/2006/relationships/font" Target="fonts/FiraSansCondensed-bold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SyGlKYm7s0ViC4UpsuNKgIDZjfPFMokhC7XCgIGS1g/edit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SyGlKYm7s0ViC4UpsuNKgIDZjfPFMokhC7XCgIGS1g/edit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SyGlKYm7s0ViC4UpsuNKgIDZjfPFMokhC7XCgIGS1g/edi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SyGlKYm7s0ViC4UpsuNKgIDZjfPFMokhC7XCgIGS1g/edi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 TO INTRODUCE MOZILLA: </a:t>
            </a:r>
            <a:r>
              <a:rPr b="1" lang="en" u="sng">
                <a:solidFill>
                  <a:schemeClr val="hlink"/>
                </a:solidFill>
                <a:hlinkClick r:id="rId2"/>
              </a:rPr>
              <a:t>https://docs.google.com/document/d/1xSyGlKYm7s0ViC4UpsuNKgIDZjfPFMokhC7XCgIGS1g/edit</a:t>
            </a:r>
            <a:r>
              <a:rPr b="1" lang="en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SCRIPT TO INTRODUCE MOZILLA: </a:t>
            </a:r>
            <a:r>
              <a:rPr b="1" lang="en" u="sng">
                <a:solidFill>
                  <a:schemeClr val="accent5"/>
                </a:solidFill>
                <a:hlinkClick r:id="rId2"/>
              </a:rPr>
              <a:t>https://docs.google.com/document/d/1xSyGlKYm7s0ViC4UpsuNKgIDZjfPFMokhC7XCgIGS1g/edit</a:t>
            </a:r>
            <a:r>
              <a:rPr b="1" lang="en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SCRIPT TO INTRODUCE MOZILLA: </a:t>
            </a:r>
            <a:r>
              <a:rPr b="1" lang="en" u="sng">
                <a:solidFill>
                  <a:schemeClr val="accent5"/>
                </a:solidFill>
                <a:hlinkClick r:id="rId2"/>
              </a:rPr>
              <a:t>https://docs.google.com/document/d/1xSyGlKYm7s0ViC4UpsuNKgIDZjfPFMokhC7XCgIGS1g/edit</a:t>
            </a:r>
            <a:r>
              <a:rPr b="1" lang="en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SCRIPT TO INTRODUCE MOZILLA: </a:t>
            </a:r>
            <a:r>
              <a:rPr b="1" lang="en" u="sng">
                <a:solidFill>
                  <a:schemeClr val="accent5"/>
                </a:solidFill>
                <a:hlinkClick r:id="rId2"/>
              </a:rPr>
              <a:t>https://docs.google.com/document/d/1xSyGlKYm7s0ViC4UpsuNKgIDZjfPFMokhC7XCgIGS1g/edit</a:t>
            </a:r>
            <a:r>
              <a:rPr b="1" lang="en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 ">
    <p:bg>
      <p:bgPr>
        <a:solidFill>
          <a:srgbClr val="43434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zilla_Wordmark_Reverse.png"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5291" y="1765675"/>
            <a:ext cx="2734275" cy="8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ctrTitle"/>
          </p:nvPr>
        </p:nvSpPr>
        <p:spPr>
          <a:xfrm>
            <a:off x="579749" y="2660050"/>
            <a:ext cx="5960100" cy="111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vo"/>
              <a:defRPr sz="4800">
                <a:solidFill>
                  <a:schemeClr val="lt1"/>
                </a:solidFill>
                <a:highlight>
                  <a:srgbClr val="B8D545"/>
                </a:highlight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2" name="Shape 12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flipH="1">
            <a:off x="4981250" y="-467375"/>
            <a:ext cx="5206649" cy="666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487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  <a:highlight>
                  <a:srgbClr val="B8D545"/>
                </a:highlight>
              </a:defRPr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1925900" y="3280150"/>
            <a:ext cx="5135700" cy="109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chemeClr val="dk1"/>
                </a:solidFill>
                <a:highlight>
                  <a:srgbClr val="B8D545"/>
                </a:highlight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moz-logo-main-rgb.png" id="52" name="Shape 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7649" y="4810292"/>
            <a:ext cx="548700" cy="15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End Slide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zilla_Wordmark_Reverse.png" id="54" name="Shape 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4862" y="2134162"/>
            <a:ext cx="2734275" cy="8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Slide">
    <p:bg>
      <p:bgPr>
        <a:solidFill>
          <a:srgbClr val="B8D54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1448250" y="1420550"/>
            <a:ext cx="6247500" cy="194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vo"/>
              <a:defRPr sz="4800">
                <a:solidFill>
                  <a:schemeClr val="lt1"/>
                </a:solidFill>
                <a:highlight>
                  <a:srgbClr val="000000"/>
                </a:highlight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5387" y="3460049"/>
            <a:ext cx="553224" cy="12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Slide 2 with Image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" y="7800"/>
            <a:ext cx="91430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207799" y="1029678"/>
            <a:ext cx="4846500" cy="194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vo"/>
              <a:defRPr sz="4800">
                <a:solidFill>
                  <a:schemeClr val="lt1"/>
                </a:solidFill>
                <a:highlight>
                  <a:srgbClr val="B8D545"/>
                </a:highlight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buSzPct val="100000"/>
              <a:buFont typeface="Open Sans"/>
              <a:defRPr sz="5200">
                <a:highlight>
                  <a:srgbClr val="9E9E9E"/>
                </a:highlight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Mozilla_Wordmark_Reverse.png" id="61" name="Shape 6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28450" y="452150"/>
            <a:ext cx="963473" cy="3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z-logo-main-rgb.png" id="16" name="Shape 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232" y="4859093"/>
            <a:ext cx="548700" cy="15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z-logo-main-rgb.png" id="18" name="Shape 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6650" y="1861100"/>
            <a:ext cx="2575824" cy="7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type="title"/>
          </p:nvPr>
        </p:nvSpPr>
        <p:spPr>
          <a:xfrm>
            <a:off x="3747491" y="1769133"/>
            <a:ext cx="3612299" cy="104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vo"/>
              <a:defRPr sz="4800">
                <a:solidFill>
                  <a:schemeClr val="lt1"/>
                </a:solidFill>
                <a:highlight>
                  <a:srgbClr val="B8D545"/>
                </a:highlight>
                <a:latin typeface="Arvo"/>
                <a:ea typeface="Arvo"/>
                <a:cs typeface="Arvo"/>
                <a:sym typeface="Ar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3">
    <p:bg>
      <p:bgPr>
        <a:solidFill>
          <a:srgbClr val="B8D545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 flipH="1">
            <a:off x="5549425" y="259750"/>
            <a:ext cx="4638474" cy="593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zilla_Wordmark_Reverse.png" id="22" name="Shape 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59" y="1588474"/>
            <a:ext cx="2534025" cy="8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>
            <p:ph type="ctrTitle"/>
          </p:nvPr>
        </p:nvSpPr>
        <p:spPr>
          <a:xfrm>
            <a:off x="430225" y="2397200"/>
            <a:ext cx="5610900" cy="146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vo"/>
              <a:defRPr sz="48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SzPct val="100000"/>
              <a:buFont typeface="Open Sans"/>
              <a:defRPr sz="5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3 1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zilla_Wordmark_Reverse.png" id="25" name="Shape 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425" y="977700"/>
            <a:ext cx="2292201" cy="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588350" y="2999000"/>
            <a:ext cx="10409299" cy="3477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type="title"/>
          </p:nvPr>
        </p:nvSpPr>
        <p:spPr>
          <a:xfrm>
            <a:off x="3178800" y="888025"/>
            <a:ext cx="5205300" cy="127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vo"/>
              <a:defRPr sz="4800">
                <a:solidFill>
                  <a:schemeClr val="lt1"/>
                </a:solidFill>
                <a:highlight>
                  <a:srgbClr val="B8D545"/>
                </a:highlight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SzPct val="100000"/>
              <a:buFont typeface="Fira Sans Condensed"/>
              <a:defRPr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4897582"/>
            <a:ext cx="726600" cy="1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/>
          <p:nvPr/>
        </p:nvSpPr>
        <p:spPr>
          <a:xfrm flipH="1">
            <a:off x="-36757" y="205275"/>
            <a:ext cx="763200" cy="72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81650" y="205275"/>
            <a:ext cx="8426700" cy="726000"/>
          </a:xfrm>
          <a:prstGeom prst="rect">
            <a:avLst/>
          </a:prstGeom>
          <a:solidFill>
            <a:srgbClr val="B8D54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844625" y="3015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000000"/>
              </a:buClr>
              <a:buSzPct val="100000"/>
              <a:defRPr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844625" y="1163725"/>
            <a:ext cx="4463400" cy="338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Font typeface="Fira Sans Condensed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spcBef>
                <a:spcPts val="0"/>
              </a:spcBef>
              <a:buFont typeface="Fira Sans Condensed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spcBef>
                <a:spcPts val="0"/>
              </a:spcBef>
              <a:buFont typeface="Fira Sans Condensed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spcBef>
                <a:spcPts val="0"/>
              </a:spcBef>
              <a:buFont typeface="Fira Sans Condensed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spcBef>
                <a:spcPts val="0"/>
              </a:spcBef>
              <a:buFont typeface="Fira Sans Condensed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spcBef>
                <a:spcPts val="0"/>
              </a:spcBef>
              <a:buFont typeface="Fira Sans Condensed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spcBef>
                <a:spcPts val="0"/>
              </a:spcBef>
              <a:buFont typeface="Fira Sans Condensed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spcBef>
                <a:spcPts val="0"/>
              </a:spcBef>
              <a:buFont typeface="Fira Sans Condensed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spcBef>
                <a:spcPts val="0"/>
              </a:spcBef>
              <a:buFont typeface="Fira Sans Condensed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fld id="{00000000-1234-1234-1234-123412341234}" type="slidenum">
              <a:rPr lang="en" sz="800"/>
              <a:t>‹#›</a:t>
            </a:fld>
          </a:p>
        </p:txBody>
      </p:sp>
      <p:pic>
        <p:nvPicPr>
          <p:cNvPr descr="moz-logo-main-rgb.png" id="35" name="Shape 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7742" y="4897433"/>
            <a:ext cx="548700" cy="15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+ Body Half Page Cop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-76200" y="-52850"/>
            <a:ext cx="3487500" cy="525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" name="Shape 3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10800000">
            <a:off x="-426974" y="2271251"/>
            <a:ext cx="3607249" cy="46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type="title"/>
          </p:nvPr>
        </p:nvSpPr>
        <p:spPr>
          <a:xfrm>
            <a:off x="718623" y="111550"/>
            <a:ext cx="2578500" cy="152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0000"/>
              </a:lnSpc>
              <a:spcBef>
                <a:spcPts val="0"/>
              </a:spcBef>
              <a:buClr>
                <a:schemeClr val="lt1"/>
              </a:buClr>
              <a:buSzPct val="100000"/>
              <a:defRPr sz="2300">
                <a:solidFill>
                  <a:schemeClr val="lt1"/>
                </a:solidFill>
                <a:highlight>
                  <a:srgbClr val="B8D545"/>
                </a:highlight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defRPr/>
            </a:lvl2pPr>
            <a:lvl3pPr lvl="2" rtl="0">
              <a:lnSpc>
                <a:spcPct val="110000"/>
              </a:lnSpc>
              <a:spcBef>
                <a:spcPts val="0"/>
              </a:spcBef>
              <a:defRPr/>
            </a:lvl3pPr>
            <a:lvl4pPr lvl="3" rtl="0">
              <a:lnSpc>
                <a:spcPct val="110000"/>
              </a:lnSpc>
              <a:spcBef>
                <a:spcPts val="0"/>
              </a:spcBef>
              <a:defRPr/>
            </a:lvl4pPr>
            <a:lvl5pPr lvl="4" rtl="0">
              <a:lnSpc>
                <a:spcPct val="110000"/>
              </a:lnSpc>
              <a:spcBef>
                <a:spcPts val="0"/>
              </a:spcBef>
              <a:defRPr/>
            </a:lvl5pPr>
            <a:lvl6pPr lvl="5" rtl="0">
              <a:lnSpc>
                <a:spcPct val="110000"/>
              </a:lnSpc>
              <a:spcBef>
                <a:spcPts val="0"/>
              </a:spcBef>
              <a:defRPr/>
            </a:lvl6pPr>
            <a:lvl7pPr lvl="6" rtl="0">
              <a:lnSpc>
                <a:spcPct val="110000"/>
              </a:lnSpc>
              <a:spcBef>
                <a:spcPts val="0"/>
              </a:spcBef>
              <a:defRPr/>
            </a:lvl7pPr>
            <a:lvl8pPr lvl="7" rtl="0">
              <a:lnSpc>
                <a:spcPct val="110000"/>
              </a:lnSpc>
              <a:spcBef>
                <a:spcPts val="0"/>
              </a:spcBef>
              <a:defRPr/>
            </a:lvl8pPr>
            <a:lvl9pPr lvl="8" rtl="0">
              <a:lnSpc>
                <a:spcPct val="11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642025" y="289425"/>
            <a:ext cx="5123700" cy="4157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➔"/>
              <a:defRPr sz="1600"/>
            </a:lvl1pPr>
            <a:lvl2pPr lvl="1">
              <a:spcBef>
                <a:spcPts val="0"/>
              </a:spcBef>
              <a:buSzPct val="100000"/>
              <a:buChar char="◆"/>
              <a:defRPr sz="1200"/>
            </a:lvl2pPr>
            <a:lvl3pPr lvl="2">
              <a:spcBef>
                <a:spcPts val="0"/>
              </a:spcBef>
              <a:buSzPct val="100000"/>
              <a:buChar char="●"/>
              <a:defRPr sz="1000"/>
            </a:lvl3pPr>
            <a:lvl4pPr lvl="3">
              <a:spcBef>
                <a:spcPts val="0"/>
              </a:spcBef>
              <a:buSzPct val="100000"/>
              <a:buChar char="○"/>
              <a:defRPr sz="1600"/>
            </a:lvl4pPr>
            <a:lvl5pPr lvl="4">
              <a:spcBef>
                <a:spcPts val="0"/>
              </a:spcBef>
              <a:buChar char="◆"/>
              <a:defRPr/>
            </a:lvl5pPr>
            <a:lvl6pPr lvl="5">
              <a:spcBef>
                <a:spcPts val="0"/>
              </a:spcBef>
              <a:buSzPct val="100000"/>
              <a:buChar char="●"/>
              <a:defRPr sz="1000"/>
            </a:lvl6pPr>
            <a:lvl7pPr lvl="6">
              <a:spcBef>
                <a:spcPts val="0"/>
              </a:spcBef>
              <a:buSzPct val="100000"/>
              <a:buChar char="○"/>
              <a:defRPr sz="1600"/>
            </a:lvl7pPr>
            <a:lvl8pPr lvl="7">
              <a:spcBef>
                <a:spcPts val="0"/>
              </a:spcBef>
              <a:buSzPct val="100000"/>
              <a:buChar char="◆"/>
              <a:defRPr sz="1200"/>
            </a:lvl8pPr>
            <a:lvl9pPr lvl="8">
              <a:spcBef>
                <a:spcPts val="0"/>
              </a:spcBef>
              <a:buSzPct val="100000"/>
              <a:buChar char="●"/>
              <a:defRPr sz="10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fld id="{00000000-1234-1234-1234-123412341234}" type="slidenum">
              <a:rPr lang="en" sz="800"/>
              <a:t>‹#›</a:t>
            </a:fld>
          </a:p>
        </p:txBody>
      </p:sp>
      <p:pic>
        <p:nvPicPr>
          <p:cNvPr descr="moz-logo-main-rgb.png"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32" y="4897433"/>
            <a:ext cx="548700" cy="15730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/>
          <p:nvPr/>
        </p:nvSpPr>
        <p:spPr>
          <a:xfrm flipH="1">
            <a:off x="-36757" y="205275"/>
            <a:ext cx="763200" cy="72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rtial Page Image + 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 b="22887" l="21871" r="28010" t="0"/>
          <a:stretch/>
        </p:blipFill>
        <p:spPr>
          <a:xfrm>
            <a:off x="-931800" y="0"/>
            <a:ext cx="5014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/>
          <p:nvPr>
            <p:ph type="title"/>
          </p:nvPr>
        </p:nvSpPr>
        <p:spPr>
          <a:xfrm>
            <a:off x="400325" y="502125"/>
            <a:ext cx="3225599" cy="152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  <a:highlight>
                  <a:srgbClr val="B8D545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57550" y="660850"/>
            <a:ext cx="3932100" cy="4157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Char char="➔"/>
              <a:defRPr sz="1000"/>
            </a:lvl1pPr>
            <a:lvl2pPr lvl="1" rtl="0">
              <a:spcBef>
                <a:spcPts val="0"/>
              </a:spcBef>
              <a:buSzPct val="100000"/>
              <a:buChar char="◆"/>
              <a:defRPr sz="1000"/>
            </a:lvl2pPr>
            <a:lvl3pPr lvl="2" rtl="0">
              <a:spcBef>
                <a:spcPts val="0"/>
              </a:spcBef>
              <a:buSzPct val="100000"/>
              <a:buChar char="●"/>
              <a:defRPr sz="1000"/>
            </a:lvl3pPr>
            <a:lvl4pPr lvl="3" rtl="0">
              <a:spcBef>
                <a:spcPts val="0"/>
              </a:spcBef>
              <a:buSzPct val="100000"/>
              <a:buChar char="○"/>
              <a:defRPr sz="1000"/>
            </a:lvl4pPr>
            <a:lvl5pPr lvl="4" rtl="0">
              <a:spcBef>
                <a:spcPts val="0"/>
              </a:spcBef>
              <a:buSzPct val="100000"/>
              <a:buChar char="◆"/>
              <a:defRPr sz="1000"/>
            </a:lvl5pPr>
            <a:lvl6pPr lvl="5" rtl="0">
              <a:spcBef>
                <a:spcPts val="0"/>
              </a:spcBef>
              <a:buSzPct val="100000"/>
              <a:buChar char="●"/>
              <a:defRPr sz="1000"/>
            </a:lvl6pPr>
            <a:lvl7pPr lvl="6" rtl="0">
              <a:spcBef>
                <a:spcPts val="0"/>
              </a:spcBef>
              <a:buSzPct val="100000"/>
              <a:buChar char="○"/>
              <a:defRPr sz="1000"/>
            </a:lvl7pPr>
            <a:lvl8pPr lvl="7" rtl="0">
              <a:spcBef>
                <a:spcPts val="0"/>
              </a:spcBef>
              <a:buSzPct val="100000"/>
              <a:buChar char="◆"/>
              <a:defRPr sz="1000"/>
            </a:lvl8pPr>
            <a:lvl9pPr lvl="8" rtl="0">
              <a:spcBef>
                <a:spcPts val="0"/>
              </a:spcBef>
              <a:buSzPct val="100000"/>
              <a:buChar char="●"/>
              <a:defRPr sz="1000"/>
            </a:lvl9pPr>
          </a:lstStyle>
          <a:p/>
        </p:txBody>
      </p:sp>
      <p:pic>
        <p:nvPicPr>
          <p:cNvPr descr="moz-logo-main-rgb.png"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299" y="4897433"/>
            <a:ext cx="548700" cy="15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4A4A4A"/>
              </a:buClr>
              <a:buSzPct val="100000"/>
              <a:buFont typeface="Arvo"/>
              <a:buNone/>
              <a:defRPr sz="2800">
                <a:solidFill>
                  <a:srgbClr val="4A4A4A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Fira Sans Condensed"/>
              <a:buChar char="➔"/>
              <a:defRPr sz="1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Fira Sans Condensed"/>
              <a:buChar char="◆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Fira Sans Condensed"/>
              <a:buChar char="●"/>
              <a:defRPr sz="12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Fira Sans Condensed"/>
              <a:buChar char="○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Fira Sans Condensed"/>
              <a:buChar char="◆"/>
              <a:defRPr sz="12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Fira Sans Condensed"/>
              <a:buChar char="●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Fira Sans Condensed"/>
              <a:buChar char="○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Fira Sans Condensed"/>
              <a:buChar char="◆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Fira Sans Condensed"/>
              <a:buChar char="●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twitter.com/FirefoxDevTools/status/805137001188040705" TargetMode="External"/><Relationship Id="rId10" Type="http://schemas.openxmlformats.org/officeDocument/2006/relationships/hyperlink" Target="https://medium.com/mozilla-tech/a-quantum-leap-for-the-web-a3b7174b3c12#.hen8wbm3z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ebassembly.org/" TargetMode="External"/><Relationship Id="rId4" Type="http://schemas.openxmlformats.org/officeDocument/2006/relationships/hyperlink" Target="https://www.khronos.org/registry/webgl/specs/latest/2.0/" TargetMode="External"/><Relationship Id="rId9" Type="http://schemas.openxmlformats.org/officeDocument/2006/relationships/hyperlink" Target="https://wiki.mozilla.org/Quantum" TargetMode="External"/><Relationship Id="rId5" Type="http://schemas.openxmlformats.org/officeDocument/2006/relationships/hyperlink" Target="https://webvr.info/" TargetMode="External"/><Relationship Id="rId6" Type="http://schemas.openxmlformats.org/officeDocument/2006/relationships/hyperlink" Target="https://css-tricks.com/snippets/css/complete-guide-grid/" TargetMode="External"/><Relationship Id="rId7" Type="http://schemas.openxmlformats.org/officeDocument/2006/relationships/hyperlink" Target="https://wiki.mozilla.org/E10s" TargetMode="External"/><Relationship Id="rId8" Type="http://schemas.openxmlformats.org/officeDocument/2006/relationships/hyperlink" Target="https://bugzilla.mozilla.org/showdependencytree.cgi?id=1207306&amp;hide_resolved=0" TargetMode="Externa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testpilot.firefox.com/" TargetMode="External"/><Relationship Id="rId10" Type="http://schemas.openxmlformats.org/officeDocument/2006/relationships/hyperlink" Target="https://testpilot.firefox.com/" TargetMode="External"/><Relationship Id="rId13" Type="http://schemas.openxmlformats.org/officeDocument/2006/relationships/hyperlink" Target="https://testpilot.firefox.com/" TargetMode="External"/><Relationship Id="rId12" Type="http://schemas.openxmlformats.org/officeDocument/2006/relationships/hyperlink" Target="https://testpilot.firefox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log.torproject.org/blog/tor-heart-firefox" TargetMode="External"/><Relationship Id="rId4" Type="http://schemas.openxmlformats.org/officeDocument/2006/relationships/hyperlink" Target="https://blog.torproject.org/blog/tor-heart-firefox" TargetMode="External"/><Relationship Id="rId9" Type="http://schemas.openxmlformats.org/officeDocument/2006/relationships/hyperlink" Target="https://testpilot.firefox.com/experiments/activity-stream" TargetMode="External"/><Relationship Id="rId15" Type="http://schemas.openxmlformats.org/officeDocument/2006/relationships/hyperlink" Target="https://twitter.com/FirefoxDevTools/status/805137001188040705" TargetMode="External"/><Relationship Id="rId14" Type="http://schemas.openxmlformats.org/officeDocument/2006/relationships/hyperlink" Target="https://wiki.mozilla.org/Security/Contextual_Identity_Project/Containers" TargetMode="External"/><Relationship Id="rId5" Type="http://schemas.openxmlformats.org/officeDocument/2006/relationships/hyperlink" Target="https://wiki.mozilla.org/Sandbox" TargetMode="External"/><Relationship Id="rId6" Type="http://schemas.openxmlformats.org/officeDocument/2006/relationships/hyperlink" Target="https://wiki.mozilla.org/Sandbox" TargetMode="External"/><Relationship Id="rId7" Type="http://schemas.openxmlformats.org/officeDocument/2006/relationships/hyperlink" Target="https://wiki.mozilla.org/WebExtensions/chrome.storage.sync" TargetMode="External"/><Relationship Id="rId8" Type="http://schemas.openxmlformats.org/officeDocument/2006/relationships/hyperlink" Target="https://wiki.mozilla.org/WebExtensions/chrome.storage.syn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witter.com/tatumcreativ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579576" y="2657118"/>
            <a:ext cx="7714500" cy="225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</a:rPr>
              <a:t>Tech Speakers 2017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VENUE</a:t>
            </a:r>
            <a:r>
              <a:rPr lang="en" sz="1400"/>
              <a:t>   |  MONTH, DATE, YEAR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844625" y="3015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Thanks!</a:t>
            </a:r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41" name="Shape 141"/>
          <p:cNvCxnSpPr/>
          <p:nvPr/>
        </p:nvCxnSpPr>
        <p:spPr>
          <a:xfrm>
            <a:off x="812600" y="1350146"/>
            <a:ext cx="0" cy="24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2" name="Shape 142"/>
          <p:cNvSpPr txBox="1"/>
          <p:nvPr>
            <p:ph idx="1" type="body"/>
          </p:nvPr>
        </p:nvSpPr>
        <p:spPr>
          <a:xfrm>
            <a:off x="894650" y="1278375"/>
            <a:ext cx="7189500" cy="254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Twitter</a:t>
            </a:r>
            <a:r>
              <a:rPr lang="en"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Instagram</a:t>
            </a:r>
            <a:r>
              <a:rPr lang="en"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Website</a:t>
            </a:r>
            <a:r>
              <a:rPr lang="en"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1448250" y="2044575"/>
            <a:ext cx="6247500" cy="194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Q&amp;A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581500" y="-277000"/>
            <a:ext cx="434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2400">
                <a:latin typeface="Arvo"/>
                <a:ea typeface="Arvo"/>
                <a:cs typeface="Arvo"/>
                <a:sym typeface="Arvo"/>
              </a:rPr>
              <a:t>#mozilla</a:t>
            </a:r>
          </a:p>
          <a:p>
            <a:pPr lvl="0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2400">
                <a:latin typeface="Arvo"/>
                <a:ea typeface="Arvo"/>
                <a:cs typeface="Arvo"/>
                <a:sym typeface="Arvo"/>
              </a:rPr>
              <a:t>#DevRoadshow</a:t>
            </a:r>
          </a:p>
          <a:p>
            <a:pPr lvl="0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2400">
                <a:latin typeface="Arvo"/>
                <a:ea typeface="Arvo"/>
                <a:cs typeface="Arvo"/>
                <a:sym typeface="Arvo"/>
              </a:rPr>
              <a:t>on Periscope @mozilla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1448250" y="2044575"/>
            <a:ext cx="6247500" cy="194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Live Coding 😱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ctrTitle"/>
          </p:nvPr>
        </p:nvSpPr>
        <p:spPr>
          <a:xfrm>
            <a:off x="1448250" y="2044575"/>
            <a:ext cx="6247500" cy="194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Appendix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711528" y="112934"/>
            <a:ext cx="2976000" cy="152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webVR 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HOLD SLIDE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851404" y="897368"/>
            <a:ext cx="5123700" cy="415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Follow us on Twitter: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@aframevr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@mozillavr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Join WebVR Slack: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000">
                <a:solidFill>
                  <a:srgbClr val="000000"/>
                </a:solidFill>
              </a:rPr>
              <a:t>https://webvr-slack.herokuapp.com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Join A-Frame Slack: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000">
                <a:solidFill>
                  <a:srgbClr val="000000"/>
                </a:solidFill>
              </a:rPr>
              <a:t>https://aframevr-slack.herokuapp.com</a:t>
            </a: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699315" y="119064"/>
            <a:ext cx="2562000" cy="152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Schedule</a:t>
            </a: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4184354" y="975225"/>
            <a:ext cx="5123700" cy="415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Day 01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000"/>
              <a:t>10:30 am  |  Meeting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Day 02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000"/>
              <a:t>10:30 am  |  Meeting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Day 03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000"/>
              <a:t>10:30 am  |  Meeting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Day 04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000"/>
              <a:t>10:30 am  |  Meeting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0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000">
              <a:solidFill>
                <a:srgbClr val="B8D545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4033232" y="1098321"/>
            <a:ext cx="0" cy="261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00325" y="502125"/>
            <a:ext cx="3225599" cy="152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Slide with Image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4793951" y="975225"/>
            <a:ext cx="3492899" cy="415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Sub-title Text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Woke neutra tofu kale chips. Scenester you probably haven't heard of them vaporware biodiesel bespoke tumeric. Locavore tattooed pug quinoa, +1 lyft everyday carry narwhal keytar occupy irony bespoke kinfolk hell of. Green juice PBR&amp;B direct trade meh twee, meditation fashion axe tumeric roof party master cleanse echo park. Squid.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/>
              <a:t>Woke neutra tofu kale chips. Scenester you probably haven't heard of them vaporware biodiesel bespoke tumeric. Locavore tattooed pug quinoa, +1 lyft everyday carry narwhal keytar occupy irony bespoke kinfolk hell of. Green juice PBR&amp;B direct trade meh twee, meditation fashion axe tumeric roof party master cleanse echo park. Squid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000">
              <a:solidFill>
                <a:srgbClr val="B8D545"/>
              </a:solidFill>
            </a:endParaRPr>
          </a:p>
        </p:txBody>
      </p:sp>
      <p:cxnSp>
        <p:nvCxnSpPr>
          <p:cNvPr id="188" name="Shape 188"/>
          <p:cNvCxnSpPr/>
          <p:nvPr/>
        </p:nvCxnSpPr>
        <p:spPr>
          <a:xfrm>
            <a:off x="4642832" y="1098321"/>
            <a:ext cx="0" cy="261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1240500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100m</a:t>
            </a:r>
          </a:p>
        </p:txBody>
      </p:sp>
      <p:sp>
        <p:nvSpPr>
          <p:cNvPr id="194" name="Shape 194"/>
          <p:cNvSpPr txBox="1"/>
          <p:nvPr>
            <p:ph idx="1" type="subTitle"/>
          </p:nvPr>
        </p:nvSpPr>
        <p:spPr>
          <a:xfrm>
            <a:off x="1925900" y="3280150"/>
            <a:ext cx="5135700" cy="10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slide with a big number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844625" y="3015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 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894649" y="1278375"/>
            <a:ext cx="7189500" cy="207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Hi. </a:t>
            </a:r>
          </a:p>
          <a:p>
            <a:pPr lvl="0" rtl="0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We’re Mozilla, the proudly non-profit champions of the Internet, helping to keep it healthy, open and accessible to all.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vo"/>
              <a:ea typeface="Arvo"/>
              <a:cs typeface="Arvo"/>
              <a:sym typeface="Arvo"/>
            </a:endParaRP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B8D545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74" name="Shape 74"/>
          <p:cNvCxnSpPr/>
          <p:nvPr/>
        </p:nvCxnSpPr>
        <p:spPr>
          <a:xfrm>
            <a:off x="812600" y="1350146"/>
            <a:ext cx="0" cy="24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ctrTitle"/>
          </p:nvPr>
        </p:nvSpPr>
        <p:spPr>
          <a:xfrm>
            <a:off x="240930" y="953478"/>
            <a:ext cx="4846500" cy="194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Divider Slide with image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844625" y="3015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Tweet at Us!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894650" y="1092000"/>
            <a:ext cx="7886700" cy="405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#mozilla</a:t>
            </a:r>
          </a:p>
          <a:p>
            <a:pPr lvl="0" rtl="0"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#moztechspeakers</a:t>
            </a:r>
          </a:p>
          <a:p>
            <a:pPr lvl="0" rtl="0">
              <a:spcBef>
                <a:spcPts val="1000"/>
              </a:spcBef>
              <a:spcAft>
                <a:spcPts val="4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TAKE 3 MIN to Tell Us What you think! </a:t>
            </a:r>
            <a:r>
              <a:rPr b="1" lang="en" sz="3000">
                <a:solidFill>
                  <a:schemeClr val="dk1"/>
                </a:solidFill>
                <a:highlight>
                  <a:srgbClr val="B8D545"/>
                </a:highlight>
                <a:latin typeface="Arvo"/>
                <a:ea typeface="Arvo"/>
                <a:cs typeface="Arvo"/>
                <a:sym typeface="Arvo"/>
              </a:rPr>
              <a:t>mzl.la/devsurvey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vo"/>
              <a:ea typeface="Arvo"/>
              <a:cs typeface="Arvo"/>
              <a:sym typeface="Arvo"/>
            </a:endParaRP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B8D545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82" name="Shape 82"/>
          <p:cNvCxnSpPr/>
          <p:nvPr/>
        </p:nvCxnSpPr>
        <p:spPr>
          <a:xfrm>
            <a:off x="812600" y="1350146"/>
            <a:ext cx="0" cy="262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844625" y="3015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Major Things to Look Forward to in 2017 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894614" y="1278386"/>
            <a:ext cx="2214600" cy="2075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New Web Standards 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WebAssembly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WebGL 2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WebVR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CSS Grid</a:t>
            </a:r>
          </a:p>
          <a:p>
            <a:pPr lvl="0" rtl="0">
              <a:spcBef>
                <a:spcPts val="1000"/>
              </a:spcBef>
              <a:spcAft>
                <a:spcPts val="40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69E9F"/>
                </a:solidFill>
                <a:highlight>
                  <a:srgbClr val="4A4A4A"/>
                </a:highlight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B8D545"/>
              </a:solidFill>
            </a:endParaRP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371618" y="1278383"/>
            <a:ext cx="2366400" cy="166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Performance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Electrolysis (e10s)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Multiple content processes (e10s-multi)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Project Quantum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announcement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lvl="0" rtl="0">
              <a:spcBef>
                <a:spcPts val="1000"/>
              </a:spcBef>
              <a:spcAft>
                <a:spcPts val="400"/>
              </a:spcAft>
              <a:buNone/>
            </a:pPr>
            <a:r>
              <a:t/>
            </a:r>
            <a:endParaRPr sz="1000">
              <a:solidFill>
                <a:srgbClr val="F69E9F"/>
              </a:solidFill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3465353" y="1278386"/>
            <a:ext cx="2459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DevTools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Rewriting the DevTools into standard HTML/CSS/JS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Hosting the DevTools on GitHub as individual add-ons, allowing faster updates and easier outside contributions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CSS Grid Inspector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92" name="Shape 92"/>
          <p:cNvCxnSpPr/>
          <p:nvPr/>
        </p:nvCxnSpPr>
        <p:spPr>
          <a:xfrm>
            <a:off x="812600" y="1350146"/>
            <a:ext cx="0" cy="24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3" name="Shape 93"/>
          <p:cNvCxnSpPr/>
          <p:nvPr/>
        </p:nvCxnSpPr>
        <p:spPr>
          <a:xfrm>
            <a:off x="3358154" y="1350146"/>
            <a:ext cx="0" cy="24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" name="Shape 94"/>
          <p:cNvCxnSpPr/>
          <p:nvPr/>
        </p:nvCxnSpPr>
        <p:spPr>
          <a:xfrm>
            <a:off x="6285306" y="1350146"/>
            <a:ext cx="0" cy="24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844625" y="3015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Major Things to Look Forward to in 2017 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894614" y="1278386"/>
            <a:ext cx="2214600" cy="2075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Privacy + Security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Tor Uplift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Strong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sandboxing on all platforms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B8D545"/>
              </a:solidFill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371618" y="1278383"/>
            <a:ext cx="2366400" cy="166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Web Extensions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Standardizing add-on APIs between Firefox, Chrome, Edge, and Opera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Supporting the devtools.* APIs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Supporting the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storage.sync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API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Firefox-specific APIs for theming the browser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Finishing Chrome-compat and landing more Firefox-specific APIs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  <a:p>
            <a:pPr lvl="0" rtl="0">
              <a:spcBef>
                <a:spcPts val="1000"/>
              </a:spcBef>
              <a:spcAft>
                <a:spcPts val="400"/>
              </a:spcAft>
              <a:buNone/>
            </a:pPr>
            <a:r>
              <a:t/>
            </a:r>
            <a:endParaRPr sz="1000">
              <a:solidFill>
                <a:srgbClr val="F69E9F"/>
              </a:solidFill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3465353" y="1278386"/>
            <a:ext cx="2459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Firefox Features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Activity Stream</a:t>
            </a:r>
            <a:r>
              <a:rPr lang="en" sz="1100">
                <a:solidFill>
                  <a:schemeClr val="dk1"/>
                </a:solidFill>
              </a:rPr>
              <a:t> graduating from</a:t>
            </a:r>
            <a:r>
              <a:rPr lang="en" sz="1100">
                <a:solidFill>
                  <a:schemeClr val="dk1"/>
                </a:solidFill>
                <a:hlinkClick r:id="rId10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1"/>
              </a:rPr>
              <a:t>Test Pilot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More</a:t>
            </a:r>
            <a:r>
              <a:rPr lang="en" sz="1100">
                <a:solidFill>
                  <a:schemeClr val="dk1"/>
                </a:solidFill>
                <a:hlinkClick r:id="rId12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3"/>
              </a:rPr>
              <a:t>Test Pilot</a:t>
            </a:r>
            <a:r>
              <a:rPr lang="en" sz="1100">
                <a:solidFill>
                  <a:schemeClr val="dk1"/>
                </a:solidFill>
              </a:rPr>
              <a:t> experiments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14"/>
              </a:rPr>
              <a:t>Container Tabs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(Maybe!) Eliminating the Aurora release channel so features can get from Nightly to Release more quickly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linkClick r:id="rId15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104" name="Shape 104"/>
          <p:cNvCxnSpPr/>
          <p:nvPr/>
        </p:nvCxnSpPr>
        <p:spPr>
          <a:xfrm>
            <a:off x="812600" y="1350146"/>
            <a:ext cx="0" cy="24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" name="Shape 105"/>
          <p:cNvCxnSpPr/>
          <p:nvPr/>
        </p:nvCxnSpPr>
        <p:spPr>
          <a:xfrm>
            <a:off x="3358154" y="1350146"/>
            <a:ext cx="0" cy="24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" name="Shape 106"/>
          <p:cNvCxnSpPr/>
          <p:nvPr/>
        </p:nvCxnSpPr>
        <p:spPr>
          <a:xfrm>
            <a:off x="6285306" y="1350146"/>
            <a:ext cx="0" cy="24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3955750" y="975225"/>
            <a:ext cx="4924200" cy="187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PLS add Speaker names here for your event. </a:t>
            </a:r>
          </a:p>
          <a:p>
            <a:pPr lvl="0" rtl="0">
              <a:spcBef>
                <a:spcPts val="1000"/>
              </a:spcBef>
              <a:spcAft>
                <a:spcPts val="400"/>
              </a:spcAft>
              <a:buNone/>
            </a:pPr>
            <a:r>
              <a:t/>
            </a:r>
            <a:endParaRPr sz="1800">
              <a:solidFill>
                <a:srgbClr val="4A4A4A"/>
              </a:solidFill>
              <a:latin typeface="Arvo"/>
              <a:ea typeface="Arvo"/>
              <a:cs typeface="Arvo"/>
              <a:sym typeface="Arvo"/>
            </a:endParaRPr>
          </a:p>
          <a:p>
            <a:pPr lvl="0" rtl="0">
              <a:spcBef>
                <a:spcPts val="1000"/>
              </a:spcBef>
              <a:spcAft>
                <a:spcPts val="400"/>
              </a:spcAft>
              <a:buNone/>
            </a:pPr>
            <a:r>
              <a:t/>
            </a:r>
            <a:endParaRPr sz="1800">
              <a:solidFill>
                <a:srgbClr val="4A4A4A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699200" y="111175"/>
            <a:ext cx="3044700" cy="152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Speakers</a:t>
            </a:r>
            <a:r>
              <a:rPr lang="en"/>
              <a:t> </a:t>
            </a:r>
          </a:p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ctrTitle"/>
          </p:nvPr>
        </p:nvSpPr>
        <p:spPr>
          <a:xfrm>
            <a:off x="579576" y="2657118"/>
            <a:ext cx="7714500" cy="225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</a:rPr>
              <a:t>THE TITLE OF YOUR TALK NOW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YOUR NAME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44625" y="3015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Me.</a:t>
            </a: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25" name="Shape 125"/>
          <p:cNvCxnSpPr/>
          <p:nvPr/>
        </p:nvCxnSpPr>
        <p:spPr>
          <a:xfrm>
            <a:off x="812600" y="1350146"/>
            <a:ext cx="0" cy="24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6" name="Shape 126"/>
          <p:cNvSpPr txBox="1"/>
          <p:nvPr>
            <p:ph idx="1" type="body"/>
          </p:nvPr>
        </p:nvSpPr>
        <p:spPr>
          <a:xfrm>
            <a:off x="894650" y="1278375"/>
            <a:ext cx="7189500" cy="254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 am</a:t>
            </a:r>
            <a:r>
              <a:rPr lang="en"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your name here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 work on</a:t>
            </a:r>
            <a:r>
              <a:rPr lang="en"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your topic/expertise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Twitter</a:t>
            </a:r>
            <a:r>
              <a:rPr lang="en"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n" sz="3000" u="sng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3"/>
              </a:rPr>
              <a:t>@</a:t>
            </a:r>
            <a:r>
              <a:rPr lang="en"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moztechspeakers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Instagram</a:t>
            </a:r>
            <a:r>
              <a:rPr lang="en"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@mozillagram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844625" y="3015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Your Talk Slides</a:t>
            </a: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880006" y="479659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33" name="Shape 133"/>
          <p:cNvCxnSpPr/>
          <p:nvPr/>
        </p:nvCxnSpPr>
        <p:spPr>
          <a:xfrm>
            <a:off x="812600" y="1350146"/>
            <a:ext cx="0" cy="24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4" name="Shape 134"/>
          <p:cNvSpPr txBox="1"/>
          <p:nvPr>
            <p:ph idx="1" type="body"/>
          </p:nvPr>
        </p:nvSpPr>
        <p:spPr>
          <a:xfrm>
            <a:off x="894650" y="1278375"/>
            <a:ext cx="7189500" cy="254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